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6"/>
  </p:notesMasterIdLst>
  <p:handoutMasterIdLst>
    <p:handoutMasterId r:id="rId47"/>
  </p:handoutMasterIdLst>
  <p:sldIdLst>
    <p:sldId id="257" r:id="rId5"/>
    <p:sldId id="289" r:id="rId6"/>
    <p:sldId id="270" r:id="rId7"/>
    <p:sldId id="280" r:id="rId8"/>
    <p:sldId id="261" r:id="rId9"/>
    <p:sldId id="276" r:id="rId10"/>
    <p:sldId id="277" r:id="rId11"/>
    <p:sldId id="279" r:id="rId12"/>
    <p:sldId id="282" r:id="rId13"/>
    <p:sldId id="278" r:id="rId14"/>
    <p:sldId id="285" r:id="rId15"/>
    <p:sldId id="283" r:id="rId16"/>
    <p:sldId id="284" r:id="rId17"/>
    <p:sldId id="286" r:id="rId18"/>
    <p:sldId id="287" r:id="rId19"/>
    <p:sldId id="290" r:id="rId20"/>
    <p:sldId id="291" r:id="rId21"/>
    <p:sldId id="292" r:id="rId22"/>
    <p:sldId id="293" r:id="rId23"/>
    <p:sldId id="303" r:id="rId24"/>
    <p:sldId id="304" r:id="rId25"/>
    <p:sldId id="29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288" r:id="rId37"/>
    <p:sldId id="315" r:id="rId38"/>
    <p:sldId id="316" r:id="rId39"/>
    <p:sldId id="317" r:id="rId40"/>
    <p:sldId id="263" r:id="rId41"/>
    <p:sldId id="271" r:id="rId42"/>
    <p:sldId id="318" r:id="rId43"/>
    <p:sldId id="319" r:id="rId44"/>
    <p:sldId id="320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0" autoAdjust="0"/>
    <p:restoredTop sz="77959"/>
  </p:normalViewPr>
  <p:slideViewPr>
    <p:cSldViewPr>
      <p:cViewPr varScale="1">
        <p:scale>
          <a:sx n="116" d="100"/>
          <a:sy n="116" d="100"/>
        </p:scale>
        <p:origin x="102" y="33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9/9/2022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9/9/2022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2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love the image, but you just mentioned 9-5 in the previous slide. – OP</a:t>
            </a:r>
          </a:p>
          <a:p>
            <a:endParaRPr lang="en-US" dirty="0"/>
          </a:p>
          <a:p>
            <a:r>
              <a:rPr lang="en-US" dirty="0"/>
              <a:t>I took the 9-5 part out, I can make this flow together well.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0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49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got anything to add here?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46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Thoughts?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88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</a:t>
            </a:r>
            <a:r>
              <a:rPr lang="en-US" dirty="0" err="1"/>
              <a:t>wanna</a:t>
            </a:r>
            <a:r>
              <a:rPr lang="en-US" dirty="0"/>
              <a:t> add a transition slide here?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84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Hopefully their internet reaches out and isn’t just intranet, or you might </a:t>
            </a:r>
            <a:r>
              <a:rPr lang="en-US" dirty="0" err="1"/>
              <a:t>wanna</a:t>
            </a:r>
            <a:r>
              <a:rPr lang="en-US" dirty="0"/>
              <a:t> imbed that video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09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86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Weird break here, either do a slide for each, or do a left column for questions, then one for each question answer, same effect, different approach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3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fixed the picture.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1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align text boxes as bad as shower tile.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96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a duplicate without the GIF?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4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not sure where to put this slide. Before I go into my stuff? – OP</a:t>
            </a:r>
          </a:p>
          <a:p>
            <a:endParaRPr lang="en-US" dirty="0"/>
          </a:p>
          <a:p>
            <a:r>
              <a:rPr lang="en-US" dirty="0"/>
              <a:t>Yeah, or we can nix it altogether, I’ll shorten mine if </a:t>
            </a:r>
            <a:r>
              <a:rPr lang="en-US" dirty="0" err="1"/>
              <a:t>theres</a:t>
            </a:r>
            <a:r>
              <a:rPr lang="en-US" dirty="0"/>
              <a:t> anyone/anything you want to add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57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leave a cursor in the screenshot?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49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 B for what?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27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in </a:t>
            </a:r>
            <a:r>
              <a:rPr lang="en-US"/>
              <a:t>something funny - 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too flashy?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combine slides 5-7? - OP</a:t>
            </a:r>
          </a:p>
          <a:p>
            <a:endParaRPr lang="en-US" dirty="0"/>
          </a:p>
          <a:p>
            <a:r>
              <a:rPr lang="en-US" dirty="0"/>
              <a:t>Yes, we can, and I did. Also deleted the double presenter's slide, was meant more about throwing Charles in there and then I decided that his video would be enough, so it was a shit placeholder. – PA</a:t>
            </a:r>
          </a:p>
          <a:p>
            <a:endParaRPr lang="en-US" dirty="0"/>
          </a:p>
          <a:p>
            <a:r>
              <a:rPr lang="en-US" dirty="0"/>
              <a:t>Do the ‘elevator story’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63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too much, should I just minimize this to the other slide or combine them somehow? Not sure if this says “I’m talking about myself too much” or if it outlines a “Why I work the way I work”.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0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look OK? I hope this doesn’t bump your slide deck too much. I’m not going into great detail on things, that’s someone </a:t>
            </a:r>
            <a:r>
              <a:rPr lang="en-US" dirty="0" err="1"/>
              <a:t>elses</a:t>
            </a:r>
            <a:r>
              <a:rPr lang="en-US" dirty="0"/>
              <a:t> tutorial, not mine.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76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including an </a:t>
            </a:r>
            <a:r>
              <a:rPr lang="en-US" dirty="0" err="1"/>
              <a:t>ntlmrelayx</a:t>
            </a:r>
            <a:r>
              <a:rPr lang="en-US" dirty="0"/>
              <a:t> walkthrough, should I cut this out?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6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this is fine.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2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use this slides’ talking points on the previous VOLTRON slide.  I also don’t know how you present </a:t>
            </a:r>
            <a:r>
              <a:rPr lang="en-US" dirty="0" err="1"/>
              <a:t>so.l</a:t>
            </a:r>
            <a:r>
              <a:rPr lang="en-US" dirty="0"/>
              <a:t>….. – OP</a:t>
            </a:r>
          </a:p>
          <a:p>
            <a:endParaRPr lang="en-US" dirty="0"/>
          </a:p>
          <a:p>
            <a:r>
              <a:rPr lang="en-US" dirty="0"/>
              <a:t>I have no ideal what trail you went off at the end there, but yeah, I’m </a:t>
            </a:r>
            <a:r>
              <a:rPr lang="en-US" dirty="0" err="1"/>
              <a:t>gonna</a:t>
            </a:r>
            <a:r>
              <a:rPr lang="en-US" dirty="0"/>
              <a:t> mesh it together. I present like I talk – like shit – so buckle up, it’s </a:t>
            </a:r>
            <a:r>
              <a:rPr lang="en-US" dirty="0" err="1"/>
              <a:t>gonna</a:t>
            </a:r>
            <a:r>
              <a:rPr lang="en-US" dirty="0"/>
              <a:t> be a rollercoaster - 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6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9/9/2022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9/9/2022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9/9/2022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9/9/2022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9/9/2022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4Y6nml8YSM?feature=oembed" TargetMode="Externa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gandx/Responder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Life and Times of a Pen Test Team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Octavio Paguaga</a:t>
            </a:r>
          </a:p>
          <a:p>
            <a:r>
              <a:rPr lang="en-US" dirty="0"/>
              <a:t>Phil Alter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BA36C-19F8-898C-80B7-401E5527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2" y="5771998"/>
            <a:ext cx="256258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healthy, happy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75438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You’re with these folks for 40+ hours a week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should be able to rely on your team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We have  the same goal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“We are Voltron” – Charles Shirer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Schedules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Vacation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Long engagements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work friendships extend past the 9-5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We may have similar interests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Be there when their truck won’t start, or the bathroom tile isn’t cooperating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5C12CF66-1937-4B9B-F280-ED0E3C56B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905000"/>
            <a:ext cx="355534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4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healthy, happy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754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Sometimes you might have disagreements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Sometimes you may never get to know someone, and that’s ok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39210-884F-F301-9943-68E474E6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3657600"/>
            <a:ext cx="9904412" cy="26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4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Boys”</a:t>
            </a:r>
          </a:p>
        </p:txBody>
      </p:sp>
      <p:pic>
        <p:nvPicPr>
          <p:cNvPr id="5" name="Picture 4" descr="A group of people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2B3EC44C-8122-FADE-A898-8B60ABC70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" y="1600200"/>
            <a:ext cx="1004047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Boys”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899759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solid network of others you can rely on, your 24/7 crew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New opportunities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help in a pinch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Learn new techniques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Previous co-workers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I’m currently presenting with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Stay connected!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This part I’m horrible with – but I try!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Text, Discord, Twitter, Smoke signals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04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wish I knew – Advice to others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892693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ways to enter the field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Various certificates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eLearnSecurity</a:t>
            </a:r>
            <a:r>
              <a:rPr lang="en-US" sz="2800" dirty="0"/>
              <a:t>, </a:t>
            </a:r>
            <a:r>
              <a:rPr lang="en-US" sz="2800" dirty="0" err="1"/>
              <a:t>Pentester</a:t>
            </a:r>
            <a:r>
              <a:rPr lang="en-US" sz="2800" dirty="0"/>
              <a:t> Academy, PNPT, CRTO 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Networking is your friend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All backgrounds welcome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You. Will. Fail.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Learn. Understand. Overcome.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Burnout does happen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Take time for yourself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Keep your brain active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24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to the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9448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Mentor others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 resources (Blogs, Labs, free to low-cost trainings)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Extend your hand (“Here’s my Twitter.”, “Shoot me an email if you need anything.”)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Share your knowledge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You’re likely not the only one to know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“Leave your ego at the door” – Charles Shirer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We’re all usually in this for the same reason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Your ‘stump the chump’ attempt will stay with someone.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02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6EE3-A754-3DB8-B824-F9E3FF22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8C7B5-8FFF-3267-19C9-D907AE824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”Isabel” will check your LinkedIn profile</a:t>
            </a:r>
          </a:p>
          <a:p>
            <a:r>
              <a:rPr lang="en-US" dirty="0"/>
              <a:t>You define what is in-scope</a:t>
            </a:r>
          </a:p>
          <a:p>
            <a:r>
              <a:rPr lang="en-US" dirty="0"/>
              <a:t>Turn on camera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8DE9F-2B13-3779-4C38-FD84A710E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12" y="2201863"/>
            <a:ext cx="4699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2B47-14E1-BBDD-1735-C657725B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Routine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BB08-52B1-00E6-D267-235CE9F1F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 they rehearse ahead of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practice did he and the dancers have ahead of time?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you think Lebron showed up only five minutes early? </a:t>
            </a:r>
          </a:p>
          <a:p>
            <a:endParaRPr lang="en-US" dirty="0"/>
          </a:p>
        </p:txBody>
      </p:sp>
      <p:pic>
        <p:nvPicPr>
          <p:cNvPr id="4" name="Online Media 5" descr="Mountain Dew releases extended cut of Lebron &quot;Salsa King&quot; James">
            <a:hlinkClick r:id="" action="ppaction://media"/>
            <a:extLst>
              <a:ext uri="{FF2B5EF4-FFF2-40B4-BE49-F238E27FC236}">
                <a16:creationId xmlns:a16="http://schemas.microsoft.com/office/drawing/2014/main" id="{CC5E1D4A-6855-B091-CA35-BD299E7E9A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08412" y="3287851"/>
            <a:ext cx="3882320" cy="2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7481-CDD1-2837-3139-F56BE8C3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and Mistakes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8284F-C836-607B-076A-90E255CA4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passwords stored in Linux?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0970F-D8A2-097C-7D8B-4E244E46D6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8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E0D2-4574-05AD-7ED4-1549F6EC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and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3F176-9E3B-A4EF-1F40-231F7A2C8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passwords in Linux stored?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33125-3892-CA8A-7ED8-6FA24C99E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A27C3-1A1D-AF34-A9CF-5CEA5AFF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65" y="3295934"/>
            <a:ext cx="9506093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220E-E4ED-D078-491E-FF968FFF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14685"/>
            <a:ext cx="5173112" cy="1956331"/>
          </a:xfrm>
        </p:spPr>
        <p:txBody>
          <a:bodyPr anchor="b">
            <a:normAutofit/>
          </a:bodyPr>
          <a:lstStyle/>
          <a:p>
            <a:r>
              <a:rPr lang="en-US" sz="5398" dirty="0"/>
              <a:t>Octavio Paguaga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9EA9-042F-A269-CDC1-4915389F5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224" y="2362200"/>
            <a:ext cx="4242484" cy="3319803"/>
          </a:xfrm>
        </p:spPr>
        <p:txBody>
          <a:bodyPr>
            <a:normAutofit/>
          </a:bodyPr>
          <a:lstStyle/>
          <a:p>
            <a:r>
              <a:rPr lang="en-US" sz="2199" dirty="0"/>
              <a:t>Former Principal Security Consultant at Trustwave Government Solutions. </a:t>
            </a:r>
          </a:p>
          <a:p>
            <a:r>
              <a:rPr lang="en-US" sz="2199" dirty="0"/>
              <a:t>Current Senior Security Consultant at CrowdStrike</a:t>
            </a:r>
          </a:p>
          <a:p>
            <a:r>
              <a:rPr lang="en-US" sz="2199" dirty="0"/>
              <a:t>Young family, and recently moved to Central Oregon from DC. </a:t>
            </a:r>
          </a:p>
        </p:txBody>
      </p:sp>
      <p:pic>
        <p:nvPicPr>
          <p:cNvPr id="1026" name="Picture 2" descr="Cedar Creek Fire Brasada Ranch">
            <a:extLst>
              <a:ext uri="{FF2B5EF4-FFF2-40B4-BE49-F238E27FC236}">
                <a16:creationId xmlns:a16="http://schemas.microsoft.com/office/drawing/2014/main" id="{21BDDE08-7D36-6CD3-3845-14174B4F2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2" r="14287"/>
          <a:stretch/>
        </p:blipFill>
        <p:spPr bwMode="auto">
          <a:xfrm>
            <a:off x="5310319" y="903"/>
            <a:ext cx="6876984" cy="6856204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67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E0D2-4574-05AD-7ED4-1549F6EC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and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3F176-9E3B-A4EF-1F40-231F7A2C8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passwords in Linux stored? </a:t>
            </a:r>
          </a:p>
          <a:p>
            <a:r>
              <a:rPr lang="en-US" dirty="0"/>
              <a:t>What is Mimikatz?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33125-3892-CA8A-7ED8-6FA24C99E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E0D2-4574-05AD-7ED4-1549F6EC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and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3F176-9E3B-A4EF-1F40-231F7A2C8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passwords in Linux stored? </a:t>
            </a:r>
          </a:p>
          <a:p>
            <a:r>
              <a:rPr lang="en-US" dirty="0"/>
              <a:t>What is Mimikatz? </a:t>
            </a:r>
          </a:p>
          <a:p>
            <a:r>
              <a:rPr lang="en-US" dirty="0"/>
              <a:t>What is NTLM Relaying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33125-3892-CA8A-7ED8-6FA24C99E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  <a:p>
            <a:r>
              <a:rPr lang="en-US" dirty="0"/>
              <a:t>A tool to steal passwords from LSASS and Kerberos tickets. </a:t>
            </a:r>
          </a:p>
          <a:p>
            <a:r>
              <a:rPr lang="en-US" dirty="0"/>
              <a:t>Capturing NTLM authentication response to forwarding them to a machine without SMB Signing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2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3BAD-8A55-4EB9-F21B-7C60B1C5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NTLM Relay Work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6F2254-2E3B-3AC6-B2C9-7E1AB203AA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200" y="1904259"/>
            <a:ext cx="5078413" cy="407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E5862-98C1-3250-0100-BE04AD64C093}"/>
              </a:ext>
            </a:extLst>
          </p:cNvPr>
          <p:cNvSpPr txBox="1"/>
          <p:nvPr/>
        </p:nvSpPr>
        <p:spPr>
          <a:xfrm>
            <a:off x="1218883" y="6172200"/>
            <a:ext cx="6107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en.hackndo.com</a:t>
            </a:r>
            <a:r>
              <a:rPr lang="en-US" sz="2400" dirty="0"/>
              <a:t>/</a:t>
            </a:r>
            <a:r>
              <a:rPr lang="en-US" sz="2400" dirty="0" err="1"/>
              <a:t>ntlm</a:t>
            </a:r>
            <a:r>
              <a:rPr lang="en-US" sz="2400" dirty="0"/>
              <a:t>-relay/</a:t>
            </a:r>
          </a:p>
        </p:txBody>
      </p:sp>
    </p:spTree>
    <p:extLst>
      <p:ext uri="{BB962C8B-B14F-4D97-AF65-F5344CB8AC3E}">
        <p14:creationId xmlns:p14="http://schemas.microsoft.com/office/powerpoint/2010/main" val="47609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EC5D-6BDF-5472-CDB2-C766A69D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NTLM Relay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24E2C-F289-BFE9-5546-55F1042F7A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3893" y="3962400"/>
            <a:ext cx="2761714" cy="2213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EE009-2864-16EB-1702-C38AA776F299}"/>
              </a:ext>
            </a:extLst>
          </p:cNvPr>
          <p:cNvSpPr txBox="1"/>
          <p:nvPr/>
        </p:nvSpPr>
        <p:spPr>
          <a:xfrm>
            <a:off x="837981" y="6175855"/>
            <a:ext cx="1715087" cy="21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en.hackndo.com</a:t>
            </a:r>
            <a:r>
              <a:rPr lang="en-US" sz="800" dirty="0"/>
              <a:t>/</a:t>
            </a:r>
            <a:r>
              <a:rPr lang="en-US" sz="800" dirty="0" err="1"/>
              <a:t>ntlm</a:t>
            </a:r>
            <a:r>
              <a:rPr lang="en-US" sz="800" dirty="0"/>
              <a:t>-relay/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DC38D-FE5B-9A15-65FF-C881B722E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26" y="1676894"/>
            <a:ext cx="7770376" cy="24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EC5D-6BDF-5472-CDB2-C766A69D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NTLM Relay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24E2C-F289-BFE9-5546-55F1042F7A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3892" y="3811737"/>
            <a:ext cx="2949695" cy="2364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EE009-2864-16EB-1702-C38AA776F299}"/>
              </a:ext>
            </a:extLst>
          </p:cNvPr>
          <p:cNvSpPr txBox="1"/>
          <p:nvPr/>
        </p:nvSpPr>
        <p:spPr>
          <a:xfrm>
            <a:off x="837981" y="6175855"/>
            <a:ext cx="1715087" cy="21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en.hackndo.com</a:t>
            </a:r>
            <a:r>
              <a:rPr lang="en-US" sz="800" dirty="0"/>
              <a:t>/</a:t>
            </a:r>
            <a:r>
              <a:rPr lang="en-US" sz="800" dirty="0" err="1"/>
              <a:t>ntlm</a:t>
            </a:r>
            <a:r>
              <a:rPr lang="en-US" sz="800" dirty="0"/>
              <a:t>-relay/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2A555-05A5-4FD5-6719-1CB8EDC9C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467" y="1789946"/>
            <a:ext cx="7770376" cy="214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29DA-E312-133A-405C-6CE692E3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Responder to use a custom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F2E3A-0DE0-BDD9-D9B3-DCF83B925E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34A43"/>
                </a:solidFill>
                <a:effectLst/>
                <a:latin typeface="Open Sans" panose="020F0502020204030204" pitchFamily="34" charset="0"/>
              </a:rPr>
              <a:t> Below we will show you how to capture a NETNTLMv1 hash using </a:t>
            </a:r>
            <a:r>
              <a:rPr lang="en-US" b="0" i="0" u="none" strike="noStrike" dirty="0">
                <a:solidFill>
                  <a:srgbClr val="13B813"/>
                </a:solidFill>
                <a:effectLst/>
                <a:latin typeface="Open Sans" panose="020F0502020204030204" pitchFamily="34" charset="0"/>
                <a:hlinkClick r:id="rId2"/>
              </a:rPr>
              <a:t>Responder</a:t>
            </a:r>
            <a:r>
              <a:rPr lang="en-US" b="0" i="0" dirty="0">
                <a:solidFill>
                  <a:srgbClr val="434A43"/>
                </a:solidFill>
                <a:effectLst/>
                <a:latin typeface="Open Sans" panose="020F0502020204030204" pitchFamily="34" charset="0"/>
              </a:rPr>
              <a:t> and then cracking the NTHASH (password equivalent) for free using our service which works 100% of the time.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5C80A-F990-BEAB-41C7-9ABDD87077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Responder.conf</a:t>
            </a:r>
            <a:r>
              <a:rPr lang="en-US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9765F-6550-8E2F-B30A-43718E813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2224600"/>
            <a:ext cx="5066439" cy="35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EC5D-6BDF-5472-CDB2-C766A69D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NTLM Relay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24E2C-F289-BFE9-5546-55F1042F7A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3892" y="3811737"/>
            <a:ext cx="2949695" cy="2364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EE009-2864-16EB-1702-C38AA776F299}"/>
              </a:ext>
            </a:extLst>
          </p:cNvPr>
          <p:cNvSpPr txBox="1"/>
          <p:nvPr/>
        </p:nvSpPr>
        <p:spPr>
          <a:xfrm>
            <a:off x="837981" y="6175855"/>
            <a:ext cx="1715087" cy="21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en.hackndo.com</a:t>
            </a:r>
            <a:r>
              <a:rPr lang="en-US" sz="800" dirty="0"/>
              <a:t>/</a:t>
            </a:r>
            <a:r>
              <a:rPr lang="en-US" sz="800" dirty="0" err="1"/>
              <a:t>ntlm</a:t>
            </a:r>
            <a:r>
              <a:rPr lang="en-US" sz="800" dirty="0"/>
              <a:t>-relay/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606B3-7EE9-C0A7-3270-C6CF3C3D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467" y="1635773"/>
            <a:ext cx="7770376" cy="197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5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BCD9-BE65-A148-3A6E-CD75D517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and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F0DC2-E585-CBDA-0CF3-3ED6068E66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passwords in Linux stored? </a:t>
            </a:r>
          </a:p>
          <a:p>
            <a:r>
              <a:rPr lang="en-US" dirty="0"/>
              <a:t>What is </a:t>
            </a:r>
            <a:r>
              <a:rPr lang="en-US" dirty="0" err="1"/>
              <a:t>Mimikatz</a:t>
            </a:r>
            <a:r>
              <a:rPr lang="en-US" dirty="0"/>
              <a:t>? </a:t>
            </a:r>
          </a:p>
          <a:p>
            <a:r>
              <a:rPr lang="en-US" dirty="0"/>
              <a:t>What is NTLM Relaying </a:t>
            </a:r>
          </a:p>
          <a:p>
            <a:r>
              <a:rPr lang="en-US" dirty="0">
                <a:solidFill>
                  <a:srgbClr val="FF0000"/>
                </a:solidFill>
              </a:rPr>
              <a:t>Walk me through a pen test with these guidelines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EB631-E9FB-6500-DB6A-9B2ED74D78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  <a:p>
            <a:r>
              <a:rPr lang="en-US" dirty="0"/>
              <a:t>A tool to steal passwords from LSASS and Kerberos tickets. </a:t>
            </a:r>
          </a:p>
          <a:p>
            <a:r>
              <a:rPr lang="en-US" dirty="0"/>
              <a:t>Capturing NTLM authentication responses to forwarding them to a machine without SMB Signing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3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D6A56-350F-0EBF-3781-9E79A90D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Partial Answer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E2369-3507-884A-AD27-A50ED45B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hashes and/or relay credentials using responder and mitm6 along with </a:t>
            </a:r>
            <a:r>
              <a:rPr lang="en-US" dirty="0" err="1"/>
              <a:t>ntlmrelayx</a:t>
            </a:r>
            <a:r>
              <a:rPr lang="en-US" dirty="0"/>
              <a:t>. </a:t>
            </a:r>
          </a:p>
          <a:p>
            <a:r>
              <a:rPr lang="en-US" dirty="0"/>
              <a:t>Enumerate Active Directory using </a:t>
            </a:r>
            <a:r>
              <a:rPr lang="en-US" dirty="0" err="1"/>
              <a:t>ntlmrelayx</a:t>
            </a:r>
            <a:endParaRPr lang="en-US" dirty="0"/>
          </a:p>
          <a:p>
            <a:r>
              <a:rPr lang="en-US" dirty="0"/>
              <a:t>Run bloodhound using </a:t>
            </a:r>
            <a:r>
              <a:rPr lang="en-US" dirty="0" err="1"/>
              <a:t>bloodhound.py</a:t>
            </a:r>
            <a:r>
              <a:rPr lang="en-US" dirty="0"/>
              <a:t> </a:t>
            </a:r>
          </a:p>
          <a:p>
            <a:r>
              <a:rPr lang="en-US" dirty="0"/>
              <a:t>Gain access to a computer using relayed credential. Will have to be a machine without SMB signing enabled</a:t>
            </a:r>
          </a:p>
          <a:p>
            <a:r>
              <a:rPr lang="en-US" dirty="0"/>
              <a:t>Enumerate SMB Shares looking for credentials. </a:t>
            </a:r>
          </a:p>
          <a:p>
            <a:r>
              <a:rPr lang="en-US" dirty="0"/>
              <a:t>Search for Local administrator permissions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8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3AB56D-E917-EE18-8CE0-461D2584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Speaking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A9E13-0D98-417B-C43A-F8ECE981A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4A4E59"/>
                </a:solidFill>
                <a:effectLst/>
                <a:latin typeface="Inter"/>
              </a:rPr>
              <a:t>Glossophobia</a:t>
            </a:r>
            <a:r>
              <a:rPr lang="en-US" b="0" i="0" dirty="0">
                <a:solidFill>
                  <a:srgbClr val="4A4E59"/>
                </a:solidFill>
                <a:effectLst/>
                <a:latin typeface="Inter"/>
              </a:rPr>
              <a:t>, or a fear of public speaking, is a very common phobia and one that is believed to affect up to 75% of the population. </a:t>
            </a:r>
          </a:p>
          <a:p>
            <a:r>
              <a:rPr lang="en-US" b="0" i="0" dirty="0">
                <a:solidFill>
                  <a:srgbClr val="4A4E59"/>
                </a:solidFill>
                <a:effectLst/>
                <a:latin typeface="Inter"/>
              </a:rPr>
              <a:t>A fear of public speaking often is present in individuals </a:t>
            </a:r>
            <a:r>
              <a:rPr lang="en-US" dirty="0">
                <a:solidFill>
                  <a:srgbClr val="4A4E59"/>
                </a:solidFill>
                <a:latin typeface="Inter"/>
              </a:rPr>
              <a:t>with social anxiety disorder, Dr. Strawn says, and these social anxiety </a:t>
            </a:r>
            <a:r>
              <a:rPr lang="en-US" b="0" i="0" dirty="0">
                <a:solidFill>
                  <a:srgbClr val="4A4E59"/>
                </a:solidFill>
                <a:effectLst/>
                <a:latin typeface="Inter"/>
              </a:rPr>
              <a:t>disorders may affect 5 to 9% of Americans. </a:t>
            </a:r>
          </a:p>
          <a:p>
            <a:endParaRPr lang="en-US" dirty="0">
              <a:solidFill>
                <a:srgbClr val="4A4E59"/>
              </a:solidFill>
              <a:latin typeface="Inter"/>
            </a:endParaRPr>
          </a:p>
          <a:p>
            <a:endParaRPr lang="en-US" dirty="0">
              <a:solidFill>
                <a:srgbClr val="4A4E59"/>
              </a:solidFill>
              <a:latin typeface="Inter"/>
            </a:endParaRPr>
          </a:p>
          <a:p>
            <a:endParaRPr lang="en-US" dirty="0">
              <a:solidFill>
                <a:srgbClr val="4A4E59"/>
              </a:solidFill>
              <a:latin typeface="Inter"/>
            </a:endParaRPr>
          </a:p>
          <a:p>
            <a:r>
              <a:rPr lang="en-US" sz="1000" dirty="0"/>
              <a:t>https://</a:t>
            </a:r>
            <a:r>
              <a:rPr lang="en-US" sz="1000" dirty="0" err="1"/>
              <a:t>www.psycom.net</a:t>
            </a:r>
            <a:r>
              <a:rPr lang="en-US" sz="1000" dirty="0"/>
              <a:t>/</a:t>
            </a:r>
            <a:r>
              <a:rPr lang="en-US" sz="1000" dirty="0" err="1"/>
              <a:t>glossophobia</a:t>
            </a:r>
            <a:r>
              <a:rPr lang="en-US" sz="1000" dirty="0"/>
              <a:t>-fear-of-public-speaking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26950-83D0-6623-9557-08C19AC3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2" y="3657600"/>
            <a:ext cx="4648849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8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Phil Alter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637529" cy="4998720"/>
          </a:xfrm>
        </p:spPr>
        <p:txBody>
          <a:bodyPr/>
          <a:lstStyle/>
          <a:p>
            <a:r>
              <a:rPr lang="en-US" dirty="0"/>
              <a:t>Family man</a:t>
            </a:r>
          </a:p>
          <a:p>
            <a:r>
              <a:rPr lang="en-US" dirty="0"/>
              <a:t>Night owl fueled by caffeine</a:t>
            </a:r>
          </a:p>
          <a:p>
            <a:r>
              <a:rPr lang="en-US" dirty="0"/>
              <a:t>Hobbies include</a:t>
            </a:r>
          </a:p>
          <a:p>
            <a:pPr lvl="1"/>
            <a:r>
              <a:rPr lang="en-US" dirty="0"/>
              <a:t>Anything with engine</a:t>
            </a:r>
          </a:p>
          <a:p>
            <a:pPr lvl="1"/>
            <a:r>
              <a:rPr lang="en-US" dirty="0"/>
              <a:t>DIY</a:t>
            </a:r>
          </a:p>
          <a:p>
            <a:pPr lvl="1"/>
            <a:r>
              <a:rPr lang="en-US" dirty="0"/>
              <a:t>Cooking</a:t>
            </a:r>
          </a:p>
          <a:p>
            <a:r>
              <a:rPr lang="en-US" dirty="0"/>
              <a:t>Advocate for Autism Awareness</a:t>
            </a:r>
          </a:p>
          <a:p>
            <a:endParaRPr lang="en-US" dirty="0"/>
          </a:p>
        </p:txBody>
      </p:sp>
      <p:pic>
        <p:nvPicPr>
          <p:cNvPr id="12" name="Content Placeholder 11" descr="Logo&#10;&#10;Description automatically generated">
            <a:extLst>
              <a:ext uri="{FF2B5EF4-FFF2-40B4-BE49-F238E27FC236}">
                <a16:creationId xmlns:a16="http://schemas.microsoft.com/office/drawing/2014/main" id="{450096B1-14A6-3DAA-C679-93D8EF628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5638800"/>
            <a:ext cx="631780" cy="631780"/>
          </a:xfr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BBB715F-721D-C4EC-A06E-D2851FF4DA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5638798"/>
            <a:ext cx="631781" cy="631781"/>
          </a:xfrm>
          <a:prstGeom prst="rect">
            <a:avLst/>
          </a:prstGeom>
        </p:spPr>
      </p:pic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A6E65B59-7D80-1010-E26D-171D7A5F0D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40" y="5638798"/>
            <a:ext cx="631781" cy="631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8DA55-051F-699F-FB31-8A3228800FD4}"/>
              </a:ext>
            </a:extLst>
          </p:cNvPr>
          <p:cNvSpPr txBox="1"/>
          <p:nvPr/>
        </p:nvSpPr>
        <p:spPr>
          <a:xfrm>
            <a:off x="1855606" y="563879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romz0mbie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1C9A2-7A48-1F01-15A5-055840D7FB6B}"/>
              </a:ext>
            </a:extLst>
          </p:cNvPr>
          <p:cNvSpPr txBox="1"/>
          <p:nvPr/>
        </p:nvSpPr>
        <p:spPr>
          <a:xfrm>
            <a:off x="4897393" y="563879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romz0mbie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8C4514-A7EB-A68D-1D04-5544E6AC115A}"/>
              </a:ext>
            </a:extLst>
          </p:cNvPr>
          <p:cNvSpPr txBox="1"/>
          <p:nvPr/>
        </p:nvSpPr>
        <p:spPr>
          <a:xfrm>
            <a:off x="7835921" y="5638798"/>
            <a:ext cx="339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middleoftheweb.com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743D3A-8380-F657-DF8C-2A3294EFA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921" y="1607143"/>
            <a:ext cx="2999289" cy="364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A475-CB9E-530A-CB65-D1F866C7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took a job as a Cyber Security Instructor?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558D6-0C8E-9D52-ABAB-6CA0E8B23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93" y="1826042"/>
            <a:ext cx="8546301" cy="35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3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</a:t>
            </a:r>
          </a:p>
          <a:p>
            <a:r>
              <a:rPr lang="en-US" dirty="0"/>
              <a:t>Get to class early, talk to students before lecture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1F5B756-43C7-A479-BBB4-AB034243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533" y="2933402"/>
            <a:ext cx="5476494" cy="31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</a:t>
            </a:r>
          </a:p>
          <a:p>
            <a:r>
              <a:rPr lang="en-US" dirty="0"/>
              <a:t>Get to class early, talk to students before lecture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</a:t>
            </a:r>
          </a:p>
          <a:p>
            <a:r>
              <a:rPr lang="en-US" dirty="0"/>
              <a:t>Get to class early, talk to students before lecture </a:t>
            </a:r>
          </a:p>
          <a:p>
            <a:r>
              <a:rPr lang="en-US" dirty="0"/>
              <a:t>Do you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</a:t>
            </a:r>
          </a:p>
          <a:p>
            <a:r>
              <a:rPr lang="en-US" dirty="0"/>
              <a:t>Get to class early, talk to students before lecture </a:t>
            </a:r>
          </a:p>
          <a:p>
            <a:r>
              <a:rPr lang="en-US" dirty="0"/>
              <a:t>Do you</a:t>
            </a:r>
          </a:p>
          <a:p>
            <a:r>
              <a:rPr lang="en-US" dirty="0"/>
              <a:t>Control the flow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6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</a:t>
            </a:r>
          </a:p>
          <a:p>
            <a:r>
              <a:rPr lang="en-US" dirty="0"/>
              <a:t>Get to class early, talk to students before lecture </a:t>
            </a:r>
          </a:p>
          <a:p>
            <a:r>
              <a:rPr lang="en-US" dirty="0"/>
              <a:t>Do you!</a:t>
            </a:r>
          </a:p>
          <a:p>
            <a:r>
              <a:rPr lang="en-US" dirty="0"/>
              <a:t>Control the flow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5A74C-74B2-2C40-8E6E-AC7FB03F7CBA}"/>
              </a:ext>
            </a:extLst>
          </p:cNvPr>
          <p:cNvSpPr txBox="1"/>
          <p:nvPr/>
        </p:nvSpPr>
        <p:spPr>
          <a:xfrm>
            <a:off x="724994" y="4545802"/>
            <a:ext cx="10512862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>
                <a:solidFill>
                  <a:srgbClr val="FF0000"/>
                </a:solidFill>
              </a:rPr>
              <a:t>Person in the first row with the red shirt. how long has it been since I’ve last spoken?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B661D4-C593-35A2-8F96-F665CB5C4DE8}"/>
              </a:ext>
            </a:extLst>
          </p:cNvPr>
          <p:cNvSpPr/>
          <p:nvPr/>
        </p:nvSpPr>
        <p:spPr>
          <a:xfrm>
            <a:off x="11054358" y="6107290"/>
            <a:ext cx="296485" cy="3088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88451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377FF6-E5D6-1955-DBBE-38369B71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558D5E-984D-7815-E40C-10F2FF3A7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8075929" cy="4465320"/>
          </a:xfrm>
        </p:spPr>
        <p:txBody>
          <a:bodyPr/>
          <a:lstStyle/>
          <a:p>
            <a:r>
              <a:rPr lang="en-US" dirty="0"/>
              <a:t>Nathan (@kryptops)</a:t>
            </a:r>
          </a:p>
          <a:p>
            <a:r>
              <a:rPr lang="en-US" dirty="0"/>
              <a:t>Ray (@pricklypaw)</a:t>
            </a:r>
          </a:p>
          <a:p>
            <a:r>
              <a:rPr lang="en-US" dirty="0"/>
              <a:t>Steve (@rvrsh3ll)</a:t>
            </a:r>
          </a:p>
          <a:p>
            <a:r>
              <a:rPr lang="en-US" dirty="0"/>
              <a:t>Charles (@bsdbandit)</a:t>
            </a:r>
          </a:p>
          <a:p>
            <a:r>
              <a:rPr lang="en-US" dirty="0"/>
              <a:t>Adam (@coffeegist)</a:t>
            </a:r>
          </a:p>
          <a:p>
            <a:r>
              <a:rPr lang="en-US" dirty="0"/>
              <a:t>Matt (@Tw1sm)</a:t>
            </a:r>
          </a:p>
          <a:p>
            <a:r>
              <a:rPr lang="en-US" dirty="0"/>
              <a:t>Jimmy (@bohops)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0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3D640-35F1-2D4F-74DE-6CE7130B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723" y="1766655"/>
            <a:ext cx="7011378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5870-803B-4ECC-3C58-48D89D50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was plan B</a:t>
            </a:r>
          </a:p>
        </p:txBody>
      </p:sp>
      <p:pic>
        <p:nvPicPr>
          <p:cNvPr id="5" name="Content Placeholder 4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7DD33C2B-7B83-F351-F354-CF831873F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676400"/>
            <a:ext cx="3346847" cy="446246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BF91C-EDA6-034D-8D16-0FD0B346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612" y="2590800"/>
            <a:ext cx="6375400" cy="228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CBF5EF-4A82-9C15-EC1C-7DCD2A12FFA3}"/>
              </a:ext>
            </a:extLst>
          </p:cNvPr>
          <p:cNvSpPr txBox="1"/>
          <p:nvPr/>
        </p:nvSpPr>
        <p:spPr>
          <a:xfrm>
            <a:off x="987306" y="6162774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“Aligning your tile with Python” – </a:t>
            </a:r>
            <a:r>
              <a:rPr lang="en-US" sz="1400" dirty="0" err="1"/>
              <a:t>BSidesPDX</a:t>
            </a:r>
            <a:r>
              <a:rPr lang="en-US" sz="1400" dirty="0"/>
              <a:t>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B1378-28E1-9D65-B5BF-C304C5D5F926}"/>
              </a:ext>
            </a:extLst>
          </p:cNvPr>
          <p:cNvSpPr txBox="1"/>
          <p:nvPr/>
        </p:nvSpPr>
        <p:spPr>
          <a:xfrm>
            <a:off x="5256212" y="49530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“10 Cummins hacks you need to know!” – </a:t>
            </a:r>
            <a:r>
              <a:rPr lang="en-US" sz="1400" dirty="0" err="1"/>
              <a:t>BSidesDC</a:t>
            </a:r>
            <a:r>
              <a:rPr lang="en-US" sz="1400" dirty="0"/>
              <a:t> 202X</a:t>
            </a:r>
          </a:p>
        </p:txBody>
      </p:sp>
    </p:spTree>
    <p:extLst>
      <p:ext uri="{BB962C8B-B14F-4D97-AF65-F5344CB8AC3E}">
        <p14:creationId xmlns:p14="http://schemas.microsoft.com/office/powerpoint/2010/main" val="41783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talk for everyone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218929" cy="44653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want this talk to discuss multiple aspects of a </a:t>
            </a:r>
            <a:r>
              <a:rPr lang="en-US" dirty="0" err="1"/>
              <a:t>pentesting</a:t>
            </a:r>
            <a:r>
              <a:rPr lang="en-US" dirty="0"/>
              <a:t> career, including but not limited to:</a:t>
            </a:r>
          </a:p>
          <a:p>
            <a:r>
              <a:rPr lang="en-US" dirty="0"/>
              <a:t>Highlight perspectives from a closely working team</a:t>
            </a:r>
          </a:p>
          <a:p>
            <a:r>
              <a:rPr lang="en-US" dirty="0"/>
              <a:t>Discuss roles</a:t>
            </a:r>
          </a:p>
          <a:p>
            <a:r>
              <a:rPr lang="en-US" dirty="0"/>
              <a:t>Discuss team dynamics</a:t>
            </a:r>
          </a:p>
          <a:p>
            <a:r>
              <a:rPr lang="en-US" dirty="0"/>
              <a:t>Advice</a:t>
            </a:r>
          </a:p>
          <a:p>
            <a:r>
              <a:rPr lang="en-US" dirty="0"/>
              <a:t>Interviewing</a:t>
            </a:r>
          </a:p>
          <a:p>
            <a:r>
              <a:rPr lang="en-US" dirty="0"/>
              <a:t>Public speaking</a:t>
            </a:r>
          </a:p>
          <a:p>
            <a:pPr marL="0" indent="0">
              <a:buNone/>
            </a:pPr>
            <a:r>
              <a:rPr lang="en-US" dirty="0"/>
              <a:t>Hopefully, you’re able to take something away from this talk.</a:t>
            </a:r>
          </a:p>
        </p:txBody>
      </p:sp>
    </p:spTree>
    <p:extLst>
      <p:ext uri="{BB962C8B-B14F-4D97-AF65-F5344CB8AC3E}">
        <p14:creationId xmlns:p14="http://schemas.microsoft.com/office/powerpoint/2010/main" val="428240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A97872-10B3-5640-D4B3-171A9B73C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47" y="2653634"/>
            <a:ext cx="6780529" cy="15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7A6B-2F92-6106-7BBE-18169E4D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154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start my career?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7FA9C-08D0-B518-8A9C-F7D032C7C9A2}"/>
              </a:ext>
            </a:extLst>
          </p:cNvPr>
          <p:cNvSpPr txBox="1"/>
          <p:nvPr/>
        </p:nvSpPr>
        <p:spPr>
          <a:xfrm>
            <a:off x="1293812" y="1676400"/>
            <a:ext cx="8763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Started in financial sector – Help Desk, Change &amp; Incident Management, then Identity and Access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Introduced to fellow hackers at work (Thanks, PJ)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Started doing CTFs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Networked with Management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Met Octavio (Thanks, Ray)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Started as Security Consultant for Trustwave Government Solutions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2 years in November</a:t>
            </a:r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I be doing – Junior Consultant?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8719182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fundamentals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Build out scope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Understand the </a:t>
            </a:r>
            <a:r>
              <a:rPr lang="en-US" sz="2800" dirty="0" err="1"/>
              <a:t>RoE</a:t>
            </a:r>
            <a:r>
              <a:rPr lang="en-US" sz="2800" dirty="0"/>
              <a:t> - Critical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Start initial scanning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Get internal/external lay of the land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 OSINT if required, or other reconnaissance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Run through “the list”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Many teams establish a methodology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Kick off additional tooling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Responder/</a:t>
            </a:r>
            <a:r>
              <a:rPr lang="en-US" sz="2800" dirty="0" err="1"/>
              <a:t>ntlmrelayx</a:t>
            </a:r>
            <a:r>
              <a:rPr lang="en-US" sz="2800" dirty="0"/>
              <a:t> perhaps?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Note items of interest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43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I be doing – Mid-level Consultant?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916533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Set up infrastructure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C2 server (Cobalt Strike, Empire)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Phishing server (</a:t>
            </a:r>
            <a:r>
              <a:rPr lang="en-US" sz="2800" dirty="0" err="1"/>
              <a:t>GoPhish</a:t>
            </a:r>
            <a:r>
              <a:rPr lang="en-US" sz="2800" dirty="0"/>
              <a:t>, </a:t>
            </a:r>
            <a:r>
              <a:rPr lang="en-US" sz="2800" dirty="0" err="1"/>
              <a:t>Zphisher</a:t>
            </a:r>
            <a:r>
              <a:rPr lang="en-US" sz="2800" dirty="0"/>
              <a:t>)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 phishing campaign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Bad domains or goofy emails will get you caught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payloads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DueDLLigence</a:t>
            </a:r>
            <a:r>
              <a:rPr lang="en-US" sz="2800" dirty="0"/>
              <a:t> + Mangle? Homebrew? Your choice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Utilize further tooling operations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Investigate items of interest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Aid Juniors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65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I be doing?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5636928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Responder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Poison LLMNR/</a:t>
            </a:r>
            <a:r>
              <a:rPr lang="en-US" sz="2800" dirty="0" err="1"/>
              <a:t>mDNS</a:t>
            </a:r>
            <a:r>
              <a:rPr lang="en-US" sz="2800" dirty="0"/>
              <a:t>/NBT-NS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ntlmrelayx</a:t>
            </a: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Relay all the things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Don’t forget SOCKS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 you have a foothold?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Sharphound</a:t>
            </a: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Bloodhound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Kerberoasting</a:t>
            </a: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See if you can crack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17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 the low hanging fruit!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830220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Items I’ve seen commonly missed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Passwords in account descriptions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(do your </a:t>
            </a:r>
            <a:r>
              <a:rPr lang="en-US" sz="2800" dirty="0" err="1"/>
              <a:t>ldap</a:t>
            </a:r>
            <a:r>
              <a:rPr lang="en-US" sz="2800" dirty="0"/>
              <a:t> queries some justice!)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Stored credentials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Check printers</a:t>
            </a:r>
          </a:p>
          <a:p>
            <a:pPr marL="228568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HP </a:t>
            </a:r>
            <a:r>
              <a:rPr lang="en-US" sz="2800" dirty="0" err="1"/>
              <a:t>LaserJets</a:t>
            </a:r>
            <a:r>
              <a:rPr lang="en-US" sz="2800" dirty="0"/>
              <a:t> are great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Discovered log files</a:t>
            </a:r>
          </a:p>
          <a:p>
            <a:pPr marL="228568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Rees Scientific Presidio stores as base64</a:t>
            </a:r>
          </a:p>
          <a:p>
            <a:pPr marL="228568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CUCM has these in plaintext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IPMI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Can go from zero to hero if reuse exists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360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3679</TotalTime>
  <Words>1789</Words>
  <Application>Microsoft Office PowerPoint</Application>
  <PresentationFormat>Custom</PresentationFormat>
  <Paragraphs>277</Paragraphs>
  <Slides>41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Inter</vt:lpstr>
      <vt:lpstr>Open Sans</vt:lpstr>
      <vt:lpstr>Tech 16x9</vt:lpstr>
      <vt:lpstr>The Life and Times of a Pen Test Team</vt:lpstr>
      <vt:lpstr>Octavio Paguaga</vt:lpstr>
      <vt:lpstr>Phil Alter</vt:lpstr>
      <vt:lpstr>A talk for everyone</vt:lpstr>
      <vt:lpstr>How did I start my career?</vt:lpstr>
      <vt:lpstr>What might I be doing – Junior Consultant?</vt:lpstr>
      <vt:lpstr>What might I be doing – Mid-level Consultant?</vt:lpstr>
      <vt:lpstr>What might I be doing?</vt:lpstr>
      <vt:lpstr>Don’t forget the low hanging fruit!</vt:lpstr>
      <vt:lpstr>A healthy, happy team</vt:lpstr>
      <vt:lpstr>A healthy, happy team</vt:lpstr>
      <vt:lpstr>“The Boys”</vt:lpstr>
      <vt:lpstr>“The Boys”</vt:lpstr>
      <vt:lpstr>Things I wish I knew – Advice to others</vt:lpstr>
      <vt:lpstr>Improvements to the Environment</vt:lpstr>
      <vt:lpstr>Hiring</vt:lpstr>
      <vt:lpstr>Interview Routine </vt:lpstr>
      <vt:lpstr>Common Questions and Mistakes</vt:lpstr>
      <vt:lpstr>Common Questions and Mistakes</vt:lpstr>
      <vt:lpstr>Common Questions and Mistakes</vt:lpstr>
      <vt:lpstr>Common Questions and Mistakes</vt:lpstr>
      <vt:lpstr>How Does NTLM Relay Work </vt:lpstr>
      <vt:lpstr>How does NTLM Relay work</vt:lpstr>
      <vt:lpstr>How does NTLM Relay work</vt:lpstr>
      <vt:lpstr>Modifying Responder to use a custom challenge</vt:lpstr>
      <vt:lpstr>How does NTLM Relay work</vt:lpstr>
      <vt:lpstr>Common Questions and Mistakes</vt:lpstr>
      <vt:lpstr>My Partial Answer</vt:lpstr>
      <vt:lpstr>Public Speaking</vt:lpstr>
      <vt:lpstr>I took a job as a Cyber Security Instructor? </vt:lpstr>
      <vt:lpstr>How I Improved my public speaking</vt:lpstr>
      <vt:lpstr>How I Improved my public speaking</vt:lpstr>
      <vt:lpstr>How I Improved my public speaking</vt:lpstr>
      <vt:lpstr>How I Improved my public speaking</vt:lpstr>
      <vt:lpstr>How I Improved my public speaking</vt:lpstr>
      <vt:lpstr>How I Improved my public speaking</vt:lpstr>
      <vt:lpstr>Acknowledgements</vt:lpstr>
      <vt:lpstr>PowerPoint Presentation</vt:lpstr>
      <vt:lpstr>This was plan B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Life and Times of a Pen Test Team</dc:title>
  <dc:creator>Philip Alter</dc:creator>
  <cp:lastModifiedBy>Philip Alter</cp:lastModifiedBy>
  <cp:revision>21</cp:revision>
  <dcterms:created xsi:type="dcterms:W3CDTF">2022-09-06T06:58:40Z</dcterms:created>
  <dcterms:modified xsi:type="dcterms:W3CDTF">2022-09-09T21:46:12Z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